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3780-0BD0-44A6-BE49-62D262DA29A7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61AF-C1DF-4FD9-917B-B75EB8BC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two models or theories of one cognitive process with reference to research studies.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study that proved the Working Model of Memory</a:t>
            </a:r>
            <a:br>
              <a:rPr lang="en-US" sz="3200" dirty="0" smtClean="0"/>
            </a:br>
            <a:r>
              <a:rPr lang="en-US" sz="3200" b="1" dirty="0" smtClean="0"/>
              <a:t>Quinn and </a:t>
            </a:r>
            <a:r>
              <a:rPr lang="en-US" sz="3200" b="1" dirty="0" err="1" smtClean="0"/>
              <a:t>McConnel</a:t>
            </a:r>
            <a:r>
              <a:rPr lang="en-US" sz="3200" b="1" dirty="0" smtClean="0"/>
              <a:t> (1996)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asked participants to memorize a list of words by using either imagery or rehearsal.</a:t>
            </a:r>
          </a:p>
          <a:p>
            <a:r>
              <a:rPr lang="en-US" dirty="0" smtClean="0"/>
              <a:t>The task was performed on its own or with a concurrent visual noise (changing patterns of dots) or a concurrent verbal noise (speech in a foreign language).</a:t>
            </a:r>
            <a:endParaRPr lang="en-US" dirty="0"/>
          </a:p>
        </p:txBody>
      </p:sp>
      <p:pic>
        <p:nvPicPr>
          <p:cNvPr id="6" name="Content Placeholder 5" descr="girl_thinking_of_boy_hg_clr (1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28800"/>
            <a:ext cx="1905000" cy="2487873"/>
          </a:xfrm>
        </p:spPr>
      </p:pic>
      <p:pic>
        <p:nvPicPr>
          <p:cNvPr id="7" name="Picture 6" descr="shakespeare_acting_with_skull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905000"/>
            <a:ext cx="1954857" cy="2343150"/>
          </a:xfrm>
          <a:prstGeom prst="rect">
            <a:avLst/>
          </a:prstGeom>
        </p:spPr>
      </p:pic>
      <p:pic>
        <p:nvPicPr>
          <p:cNvPr id="8" name="Picture 7" descr="auctioneer_with_microphone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343400"/>
            <a:ext cx="1447800" cy="2184181"/>
          </a:xfrm>
          <a:prstGeom prst="rect">
            <a:avLst/>
          </a:prstGeom>
        </p:spPr>
      </p:pic>
      <p:pic>
        <p:nvPicPr>
          <p:cNvPr id="9" name="Picture 8" descr="braille_writing_scroll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4495800"/>
            <a:ext cx="2590800" cy="188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Quinn and </a:t>
            </a:r>
            <a:r>
              <a:rPr lang="en-US" b="1" dirty="0" err="1" smtClean="0"/>
              <a:t>McConnel</a:t>
            </a:r>
            <a:r>
              <a:rPr lang="en-US" b="1" dirty="0" smtClean="0"/>
              <a:t> (1996)</a:t>
            </a:r>
            <a:endParaRPr lang="en-US" dirty="0"/>
          </a:p>
        </p:txBody>
      </p:sp>
      <p:pic>
        <p:nvPicPr>
          <p:cNvPr id="5" name="Content Placeholder 4" descr="smart_guy_winking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2590800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results showed that learning by imagery was not affected by a concurrent verbal task</a:t>
            </a:r>
          </a:p>
          <a:p>
            <a:r>
              <a:rPr lang="en-US" dirty="0" smtClean="0"/>
              <a:t> but was disturbed by a concurrent visual task.</a:t>
            </a:r>
          </a:p>
          <a:p>
            <a:r>
              <a:rPr lang="en-US" dirty="0" smtClean="0"/>
              <a:t>The opposite was found in the rehearsal condition.</a:t>
            </a:r>
            <a:endParaRPr lang="en-US" dirty="0"/>
          </a:p>
        </p:txBody>
      </p:sp>
      <p:pic>
        <p:nvPicPr>
          <p:cNvPr id="6" name="Picture 5" descr="businessman_knockout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22479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Quinn and </a:t>
            </a:r>
            <a:r>
              <a:rPr lang="en-US" b="1" dirty="0" err="1" smtClean="0"/>
              <a:t>McConnel</a:t>
            </a:r>
            <a:r>
              <a:rPr lang="en-US" b="1" dirty="0" smtClean="0"/>
              <a:t> (1996)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This indicates that imagery processing uses the </a:t>
            </a:r>
            <a:r>
              <a:rPr lang="en-US" b="1" dirty="0" err="1" smtClean="0"/>
              <a:t>Visuo</a:t>
            </a:r>
            <a:r>
              <a:rPr lang="en-US" b="1" dirty="0" smtClean="0"/>
              <a:t>-Spatial Sketch </a:t>
            </a:r>
            <a:r>
              <a:rPr lang="en-US" b="1" dirty="0" smtClean="0"/>
              <a:t>Pad </a:t>
            </a:r>
            <a:r>
              <a:rPr lang="en-US" dirty="0" smtClean="0"/>
              <a:t>whereas verbal processing uses the </a:t>
            </a:r>
            <a:r>
              <a:rPr lang="en-US" b="1" dirty="0" smtClean="0"/>
              <a:t>Phonological </a:t>
            </a:r>
            <a:r>
              <a:rPr lang="en-US" b="1" dirty="0" smtClean="0"/>
              <a:t>Loop.</a:t>
            </a:r>
          </a:p>
          <a:p>
            <a:r>
              <a:rPr lang="en-US" dirty="0" smtClean="0"/>
              <a:t>If the two tasks used the same component, performance deteriorated. </a:t>
            </a:r>
          </a:p>
          <a:p>
            <a:r>
              <a:rPr lang="en-US" dirty="0" smtClean="0"/>
              <a:t>The study this lends support to different “slave” systems of memory.</a:t>
            </a:r>
            <a:endParaRPr lang="en-US" dirty="0"/>
          </a:p>
        </p:txBody>
      </p:sp>
      <p:pic>
        <p:nvPicPr>
          <p:cNvPr id="5" name="Content Placeholder 4" descr="noteboo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2222500" cy="1663700"/>
          </a:xfrm>
        </p:spPr>
      </p:pic>
      <p:pic>
        <p:nvPicPr>
          <p:cNvPr id="6" name="Picture 5" descr="social-media-l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600200"/>
            <a:ext cx="1752600" cy="1314450"/>
          </a:xfrm>
          <a:prstGeom prst="rect">
            <a:avLst/>
          </a:prstGeom>
        </p:spPr>
      </p:pic>
      <p:pic>
        <p:nvPicPr>
          <p:cNvPr id="7" name="Picture 6" descr="rotting-brain-melting-master-b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962400"/>
            <a:ext cx="27241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2: </a:t>
            </a:r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argument was that Short Term Memory in the Multi-Store Model was much too simple (too passive).</a:t>
            </a:r>
          </a:p>
          <a:p>
            <a:r>
              <a:rPr lang="en-US" dirty="0" smtClean="0"/>
              <a:t>They replaced STM with something they called Working Memory.</a:t>
            </a:r>
            <a:endParaRPr lang="en-US" dirty="0"/>
          </a:p>
        </p:txBody>
      </p:sp>
      <p:pic>
        <p:nvPicPr>
          <p:cNvPr id="6" name="Content Placeholder 5" descr="Working%20Memo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5029200"/>
            <a:ext cx="4800600" cy="1493124"/>
          </a:xfrm>
        </p:spPr>
      </p:pic>
      <p:pic>
        <p:nvPicPr>
          <p:cNvPr id="5" name="Picture 4" descr="hi-256-0-b5500e7c348f44f631686854082221f44c7e53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00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Working Memory does not just sit there and take information.</a:t>
            </a:r>
          </a:p>
          <a:p>
            <a:r>
              <a:rPr lang="en-US" dirty="0" smtClean="0"/>
              <a:t>Instead of all information going into one single store, there are different systems for different types of information.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hillbilly_chic_fishing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3333750" cy="2962275"/>
          </a:xfrm>
          <a:prstGeom prst="rect">
            <a:avLst/>
          </a:prstGeom>
        </p:spPr>
      </p:pic>
      <p:pic>
        <p:nvPicPr>
          <p:cNvPr id="7" name="Picture 6" descr="files_out_l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5720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Working Memory consisted of three main sections with a fourth added in 2000 by Baddeley.</a:t>
            </a:r>
            <a:endParaRPr lang="en-US" dirty="0"/>
          </a:p>
        </p:txBody>
      </p:sp>
      <p:pic>
        <p:nvPicPr>
          <p:cNvPr id="5" name="Content Placeholder 4" descr="binko_nose_blinking_trio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19200"/>
            <a:ext cx="2971800" cy="3714750"/>
          </a:xfrm>
        </p:spPr>
      </p:pic>
      <p:pic>
        <p:nvPicPr>
          <p:cNvPr id="6" name="Picture 5" descr="binky_balancing_teacup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962400"/>
            <a:ext cx="2205859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The Central Executive</a:t>
            </a:r>
          </a:p>
          <a:p>
            <a:r>
              <a:rPr lang="en-US" dirty="0" smtClean="0"/>
              <a:t>Drives the whole system (e.g. the boss of working memory) and allocates data to the subsystems .</a:t>
            </a:r>
          </a:p>
          <a:p>
            <a:r>
              <a:rPr lang="en-US" dirty="0" smtClean="0"/>
              <a:t>Like the Fat Controller from Thomas the Tank Engine.</a:t>
            </a:r>
          </a:p>
          <a:p>
            <a:r>
              <a:rPr lang="en-US" dirty="0" smtClean="0"/>
              <a:t>Sends info to the other “slave” systems.</a:t>
            </a:r>
            <a:endParaRPr lang="en-US" dirty="0"/>
          </a:p>
        </p:txBody>
      </p:sp>
      <p:pic>
        <p:nvPicPr>
          <p:cNvPr id="5" name="Content Placeholder 4" descr="$(KGrHqEOKpQE5U8m2n9!BOfGNw(3S!~~60_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590800"/>
            <a:ext cx="2591538" cy="23410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pic>
        <p:nvPicPr>
          <p:cNvPr id="5" name="Content Placeholder 4" descr="pirateface_laughing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1981200" cy="1981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5410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 Phonological Loop</a:t>
            </a:r>
          </a:p>
          <a:p>
            <a:r>
              <a:rPr lang="en-US" dirty="0" smtClean="0"/>
              <a:t>Handles verbal and auditory information.</a:t>
            </a:r>
          </a:p>
          <a:p>
            <a:r>
              <a:rPr lang="en-US" dirty="0" smtClean="0"/>
              <a:t>Divided into two parts</a:t>
            </a:r>
          </a:p>
          <a:p>
            <a:pPr lvl="1"/>
            <a:r>
              <a:rPr lang="en-US" b="1" dirty="0" smtClean="0"/>
              <a:t>Articulatory control process</a:t>
            </a:r>
            <a:r>
              <a:rPr lang="en-US" dirty="0" smtClean="0"/>
              <a:t> (inner voice) Linked to speech production. Used to rehearse and store verbal information from the phonological store.</a:t>
            </a:r>
          </a:p>
          <a:p>
            <a:pPr lvl="1"/>
            <a:r>
              <a:rPr lang="en-US" b="1" dirty="0" smtClean="0"/>
              <a:t>Phonological Store </a:t>
            </a:r>
            <a:r>
              <a:rPr lang="en-US" dirty="0" smtClean="0"/>
              <a:t>(inner ear) Linked to speech perception Holds information in speech-based form (i.e. spoken words) for 1-2 seconds.</a:t>
            </a:r>
          </a:p>
          <a:p>
            <a:endParaRPr lang="en-US" dirty="0"/>
          </a:p>
        </p:txBody>
      </p:sp>
      <p:pic>
        <p:nvPicPr>
          <p:cNvPr id="6" name="Picture 5" descr="native_american_woman_gathering_corn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752600"/>
            <a:ext cx="1363807" cy="1600200"/>
          </a:xfrm>
          <a:prstGeom prst="rect">
            <a:avLst/>
          </a:prstGeom>
        </p:spPr>
      </p:pic>
      <p:pic>
        <p:nvPicPr>
          <p:cNvPr id="7" name="Picture 6" descr="woman-flirting-with-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3887346" cy="258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 err="1" smtClean="0"/>
              <a:t>Visuo</a:t>
            </a:r>
            <a:r>
              <a:rPr lang="en-US" b="1" dirty="0" smtClean="0"/>
              <a:t>-Spatial Sketch Pad</a:t>
            </a:r>
          </a:p>
          <a:p>
            <a:r>
              <a:rPr lang="en-US" dirty="0" smtClean="0"/>
              <a:t>(inner eye)</a:t>
            </a:r>
          </a:p>
          <a:p>
            <a:r>
              <a:rPr lang="en-US" dirty="0" smtClean="0"/>
              <a:t>This is believed to hold visual information.</a:t>
            </a:r>
          </a:p>
          <a:p>
            <a:r>
              <a:rPr lang="en-US" dirty="0" smtClean="0"/>
              <a:t> The eyes are used to store and manipulate visual and spatial information such as remembering colors or shapes.</a:t>
            </a:r>
          </a:p>
          <a:p>
            <a:r>
              <a:rPr lang="en-US" dirty="0" smtClean="0"/>
              <a:t>Also used for navigation.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elescope_eye_blink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95400"/>
            <a:ext cx="3276600" cy="3276600"/>
          </a:xfrm>
        </p:spPr>
      </p:pic>
      <p:pic>
        <p:nvPicPr>
          <p:cNvPr id="6" name="Picture 5" descr="geometrical_solids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91000"/>
            <a:ext cx="3333750" cy="2219325"/>
          </a:xfrm>
          <a:prstGeom prst="rect">
            <a:avLst/>
          </a:prstGeom>
        </p:spPr>
      </p:pic>
      <p:pic>
        <p:nvPicPr>
          <p:cNvPr id="7" name="Picture 6" descr="hiker_geocaching_using_gps_device_l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54102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Working Model 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Baddeley and Hitch 1974</a:t>
            </a:r>
            <a:endParaRPr lang="en-US" dirty="0"/>
          </a:p>
        </p:txBody>
      </p:sp>
      <p:pic>
        <p:nvPicPr>
          <p:cNvPr id="5" name="Content Placeholder 4" descr="Working%20Memor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492474" cy="491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that the WMM is the real deal.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WMM helps explain real life problems.  Like why we cannot process written and verbal information at the same time.</a:t>
            </a:r>
          </a:p>
          <a:p>
            <a:r>
              <a:rPr lang="en-US" dirty="0" smtClean="0"/>
              <a:t>PET scans show evidence of separate components of STM as different areas are activated during different tasks.</a:t>
            </a:r>
          </a:p>
          <a:p>
            <a:r>
              <a:rPr lang="en-US" dirty="0" smtClean="0"/>
              <a:t>KF Case Study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474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Evaluate two models or theories of one cognitive process with reference to research studies.</vt:lpstr>
      <vt:lpstr>Model 2: The Working Model of Memory Baddeley and Hitch 1974</vt:lpstr>
      <vt:lpstr>The Working Model of Memory Baddeley and Hitch 1974</vt:lpstr>
      <vt:lpstr>The Working Model of Memory Baddeley and Hitch 1974</vt:lpstr>
      <vt:lpstr>The Working Model of Memory Baddeley and Hitch 1974</vt:lpstr>
      <vt:lpstr>The Working Model of Memory Baddeley and Hitch 1974</vt:lpstr>
      <vt:lpstr>The Working Model of Memory Baddeley and Hitch 1974</vt:lpstr>
      <vt:lpstr>The Working Model of Memory Baddeley and Hitch 1974</vt:lpstr>
      <vt:lpstr>Evidence that the WMM is the real deal.</vt:lpstr>
      <vt:lpstr>A study that proved the Working Model of Memory Quinn and McConnel (1996)</vt:lpstr>
      <vt:lpstr>Quinn and McConnel (1996)</vt:lpstr>
      <vt:lpstr>Quinn and McConnel (1996)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Evaluate two models or theories of one cognitive process with reference to research studies.</dc:title>
  <dc:creator>Heath</dc:creator>
  <cp:lastModifiedBy>Heath</cp:lastModifiedBy>
  <cp:revision>25</cp:revision>
  <dcterms:created xsi:type="dcterms:W3CDTF">2012-12-15T16:56:07Z</dcterms:created>
  <dcterms:modified xsi:type="dcterms:W3CDTF">2012-12-18T00:48:24Z</dcterms:modified>
</cp:coreProperties>
</file>