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D44719-D934-4511-B35E-756A6F01576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CCB9A9-9A2B-42A3-A356-2E23695E82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1210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smtClean="0"/>
              <a:t>Warm Up</a:t>
            </a:r>
          </a:p>
          <a:p>
            <a:pPr marL="109728" indent="0" algn="ctr">
              <a:buNone/>
            </a:pPr>
            <a:r>
              <a:rPr lang="en-US" sz="3200" dirty="0" smtClean="0"/>
              <a:t>What is the  </a:t>
            </a:r>
            <a:r>
              <a:rPr lang="en-US" sz="3200" b="1" dirty="0" smtClean="0"/>
              <a:t>g</a:t>
            </a:r>
            <a:r>
              <a:rPr lang="en-US" sz="3200" dirty="0" smtClean="0"/>
              <a:t> factor?  Explain this idea.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2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Objective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1. Students will differentiate between reliability and validity.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2.  Students will examine the influence of heredity and environment on intelligence.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2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Tests can be reliable but not valid!</a:t>
            </a:r>
          </a:p>
          <a:p>
            <a:pPr lvl="1"/>
            <a:r>
              <a:rPr lang="en-US" sz="2800" dirty="0" smtClean="0"/>
              <a:t>Example:  A driver’s license test may be reliable, but it is not valid because it is not correlated with how well a student performs on the actual road test.</a:t>
            </a:r>
          </a:p>
          <a:p>
            <a:pPr lvl="1"/>
            <a:r>
              <a:rPr lang="en-US" sz="2800" dirty="0" smtClean="0"/>
              <a:t>You might pass the written test but fail the driving test!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Caution!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62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“R” in </a:t>
            </a:r>
            <a:r>
              <a:rPr lang="en-US" dirty="0" err="1" smtClean="0"/>
              <a:t>reliablity</a:t>
            </a:r>
            <a:r>
              <a:rPr lang="en-US" dirty="0" smtClean="0"/>
              <a:t> with the “R’s” in repeatable results.</a:t>
            </a:r>
          </a:p>
          <a:p>
            <a:r>
              <a:rPr lang="en-US" dirty="0" smtClean="0"/>
              <a:t>“C” in criterion validity with the “C” in correlates/connects to future performance.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Study Tip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Arguments for heredity:</a:t>
            </a:r>
          </a:p>
          <a:p>
            <a:pPr lvl="1"/>
            <a:r>
              <a:rPr lang="en-US" sz="2800" dirty="0" smtClean="0"/>
              <a:t>1.  Identical twin studies support the hypothesis that intelligence is, in part, inherited.</a:t>
            </a:r>
          </a:p>
          <a:p>
            <a:pPr lvl="2"/>
            <a:r>
              <a:rPr lang="en-US" dirty="0" smtClean="0"/>
              <a:t>IQ correlation is greater for identical twins than fraternal twins.</a:t>
            </a:r>
          </a:p>
          <a:p>
            <a:pPr marL="630936" lvl="2" indent="0">
              <a:buNone/>
            </a:pPr>
            <a:r>
              <a:rPr lang="en-US" sz="2800" dirty="0" smtClean="0"/>
              <a:t>2. Adoption studies show that IQs are more strongly correlated with biological mothers than with adoptive mothers.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Heredity or Environment?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Identical twins reared separated support the hypothesis that environment plays an important role in determining IQ</a:t>
            </a:r>
          </a:p>
          <a:p>
            <a:pPr marL="946404" lvl="2" indent="-342900">
              <a:buFont typeface="Arial" pitchFamily="34" charset="0"/>
              <a:buChar char="•"/>
            </a:pPr>
            <a:r>
              <a:rPr lang="en-US" dirty="0" smtClean="0"/>
              <a:t>The correlation between the IQ scores of identical twins reared separately is lower than those reared together.</a:t>
            </a:r>
          </a:p>
          <a:p>
            <a:pPr marL="365760" lvl="1" indent="0">
              <a:buNone/>
            </a:pPr>
            <a:r>
              <a:rPr lang="en-US" sz="2800" dirty="0" smtClean="0"/>
              <a:t>2. Studies also find that early enrichment programs can have a positive impact on children’s IQ scores.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Arguments for Environment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IQ scores and other test scores can be very powerful labels that affect how others see a person or a how a person sees himself.</a:t>
            </a:r>
          </a:p>
          <a:p>
            <a:r>
              <a:rPr lang="en-US" sz="3200" dirty="0" smtClean="0"/>
              <a:t>A self-fulfilling prophecy occurs when a person’s expectations of another person leads that person to behave in the expected way.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Self-Fulfilling Prophecy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85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Applied to individuals who score 70 or below  on the IQ test </a:t>
            </a:r>
            <a:r>
              <a:rPr lang="en-US" sz="3200" u="sng" dirty="0" smtClean="0"/>
              <a:t>and</a:t>
            </a:r>
            <a:r>
              <a:rPr lang="en-US" sz="3200" dirty="0" smtClean="0"/>
              <a:t> who are unable to function independently in society.</a:t>
            </a:r>
          </a:p>
          <a:p>
            <a:pPr lvl="1"/>
            <a:r>
              <a:rPr lang="en-US" sz="2800" dirty="0" smtClean="0"/>
              <a:t>Only 1-3% of population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Mental Retardation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IQs of 140 or above.</a:t>
            </a:r>
          </a:p>
          <a:p>
            <a:r>
              <a:rPr lang="en-US" dirty="0" smtClean="0"/>
              <a:t>1-3% of the population</a:t>
            </a:r>
          </a:p>
          <a:p>
            <a:r>
              <a:rPr lang="en-US" dirty="0" smtClean="0"/>
              <a:t>Lewis </a:t>
            </a:r>
            <a:r>
              <a:rPr lang="en-US" dirty="0" err="1" smtClean="0"/>
              <a:t>Termans</a:t>
            </a:r>
            <a:r>
              <a:rPr lang="en-US" dirty="0" smtClean="0"/>
              <a:t>’ study of 1,528 </a:t>
            </a:r>
            <a:r>
              <a:rPr lang="en-US" dirty="0" err="1" smtClean="0"/>
              <a:t>Califionia</a:t>
            </a:r>
            <a:r>
              <a:rPr lang="en-US" dirty="0" smtClean="0"/>
              <a:t> elementary students,  Known as “Termites.”</a:t>
            </a:r>
          </a:p>
          <a:p>
            <a:r>
              <a:rPr lang="en-US" dirty="0" smtClean="0"/>
              <a:t>Longitudinal study through school and adulthood</a:t>
            </a:r>
          </a:p>
          <a:p>
            <a:r>
              <a:rPr lang="en-US" dirty="0" smtClean="0"/>
              <a:t>Achieved high levels of academic and career success, however, roughly same divorce rate as the general population.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Gifted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94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Test and terms unit 11 on Monday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Preview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3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are reliable standardized tests not always valid?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Exit Ticket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9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Spearmen noticed that individual’s scores on various tests of intellectual performance correlated with one another.</a:t>
            </a:r>
          </a:p>
          <a:p>
            <a:r>
              <a:rPr lang="en-US" dirty="0" smtClean="0"/>
              <a:t>That is, people who performance well on one test, such as math reasoning, tended to do well on verbal ability tests.</a:t>
            </a:r>
          </a:p>
          <a:p>
            <a:r>
              <a:rPr lang="en-US" dirty="0" smtClean="0"/>
              <a:t>Based on this observation, Spearman proposed that intelligence is a sing underlying factor, which  he termed general intelligence or the </a:t>
            </a:r>
            <a:r>
              <a:rPr lang="en-US" b="1" u="sng" dirty="0" smtClean="0"/>
              <a:t>g factor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g Factor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89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Raymond </a:t>
            </a:r>
            <a:r>
              <a:rPr lang="en-US" sz="3200" dirty="0" err="1" smtClean="0"/>
              <a:t>Cattell’s</a:t>
            </a:r>
            <a:r>
              <a:rPr lang="en-US" sz="3200" dirty="0" smtClean="0"/>
              <a:t> research studies led him to divide Spearman’s concept of general intelligence into two subgroups:</a:t>
            </a:r>
          </a:p>
          <a:p>
            <a:endParaRPr lang="en-US" dirty="0"/>
          </a:p>
          <a:p>
            <a:pPr lvl="2"/>
            <a:r>
              <a:rPr lang="en-US" sz="2600" dirty="0"/>
              <a:t>f</a:t>
            </a:r>
            <a:r>
              <a:rPr lang="en-US" sz="2600" dirty="0" smtClean="0"/>
              <a:t>luid intelligence</a:t>
            </a:r>
          </a:p>
          <a:p>
            <a:pPr lvl="2"/>
            <a:r>
              <a:rPr lang="en-US" sz="2600" dirty="0"/>
              <a:t>c</a:t>
            </a:r>
            <a:r>
              <a:rPr lang="en-US" sz="2600" dirty="0" smtClean="0"/>
              <a:t>rystallized intelligence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Raymond </a:t>
            </a:r>
            <a:r>
              <a:rPr lang="en-US" dirty="0" err="1" smtClean="0">
                <a:solidFill>
                  <a:srgbClr val="C00000"/>
                </a:solidFill>
              </a:rPr>
              <a:t>Cattell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Fluid intelligence includes memory, speed of information processing and reasoning abilities. </a:t>
            </a:r>
          </a:p>
          <a:p>
            <a:r>
              <a:rPr lang="en-US" sz="3200" dirty="0" err="1" smtClean="0"/>
              <a:t>Cattell</a:t>
            </a:r>
            <a:r>
              <a:rPr lang="en-US" sz="3200" dirty="0" smtClean="0"/>
              <a:t> believed it is innate and not influenced by education and experience.</a:t>
            </a:r>
          </a:p>
          <a:p>
            <a:r>
              <a:rPr lang="en-US" sz="3200" dirty="0" smtClean="0"/>
              <a:t>It is largely biological (neuron speed, memory capacity) and therefore can decline with age.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Fluid Intelligence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2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Refers to the store of knowledge and skills gained through experience and education.</a:t>
            </a:r>
          </a:p>
          <a:p>
            <a:r>
              <a:rPr lang="en-US" sz="3200" dirty="0" smtClean="0"/>
              <a:t>It remains stable or increases slightly with age.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Crystallized Intelligence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9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Standardization means that the test has been uniformly presented to a large, representative sample of people.</a:t>
            </a:r>
          </a:p>
          <a:p>
            <a:r>
              <a:rPr lang="en-US" dirty="0" smtClean="0"/>
              <a:t>The scores of these people set the norms or standards.</a:t>
            </a:r>
          </a:p>
          <a:p>
            <a:r>
              <a:rPr lang="en-US" dirty="0" smtClean="0"/>
              <a:t>Your score is compared to a standard of performance by all test-takers.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Standardized Tests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2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Reliability</a:t>
            </a:r>
            <a:r>
              <a:rPr lang="en-US" sz="3200" dirty="0" smtClean="0"/>
              <a:t> means that a test must produce consistent results when it is administered on repeated occasions.</a:t>
            </a:r>
          </a:p>
          <a:p>
            <a:endParaRPr lang="en-US" sz="3200" dirty="0" smtClean="0"/>
          </a:p>
          <a:p>
            <a:pPr lvl="2"/>
            <a:r>
              <a:rPr lang="en-US" sz="2400" u="sng" dirty="0" smtClean="0"/>
              <a:t>Test-retest method</a:t>
            </a:r>
            <a:r>
              <a:rPr lang="en-US" sz="2400" dirty="0" smtClean="0"/>
              <a:t>:  researchers compare participant’s scores on two separate administrations of the same test.  If there is a high correlation between the two test scores, the test is reliable.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How do you know if the test is reliable?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s</a:t>
            </a:r>
            <a:r>
              <a:rPr lang="en-US" sz="3200" u="sng" dirty="0" smtClean="0"/>
              <a:t>plit-half method</a:t>
            </a:r>
            <a:r>
              <a:rPr lang="en-US" sz="3200" dirty="0" smtClean="0"/>
              <a:t>:  the test is divided into two equivalent parts, like even numbered and odd numbered questions.  There should be a very high correlation between the odd and even numbered questions on the test if it is reliable.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How do you know if a test is reliable?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Validity </a:t>
            </a:r>
            <a:r>
              <a:rPr lang="en-US" dirty="0" smtClean="0"/>
              <a:t>is the ability of a test to measure what it was designed to measure.</a:t>
            </a:r>
          </a:p>
          <a:p>
            <a:r>
              <a:rPr lang="en-US" u="sng" dirty="0" smtClean="0"/>
              <a:t>Criterion validity </a:t>
            </a:r>
            <a:r>
              <a:rPr lang="en-US" dirty="0" smtClean="0"/>
              <a:t>means a test demonstrates it can be used to predict future performance.</a:t>
            </a:r>
          </a:p>
          <a:p>
            <a:pPr lvl="1"/>
            <a:r>
              <a:rPr lang="en-US" dirty="0" smtClean="0"/>
              <a:t>Example:  the AP Psych exam is designed to measure you knowledge of a college-level introductory psychology course.</a:t>
            </a:r>
          </a:p>
          <a:p>
            <a:pPr lvl="1"/>
            <a:r>
              <a:rPr lang="en-US" dirty="0" smtClean="0"/>
              <a:t>Example:  Your AP Psych exam demonstrates </a:t>
            </a:r>
            <a:r>
              <a:rPr lang="en-US" u="sng" dirty="0" smtClean="0"/>
              <a:t>criterion validity </a:t>
            </a:r>
            <a:r>
              <a:rPr lang="en-US" dirty="0" smtClean="0"/>
              <a:t>if your results are correlated with high scores in college psychology courses.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How do you know if a test is valid?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764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Lucida Sans Unicode</vt:lpstr>
      <vt:lpstr>Verdana</vt:lpstr>
      <vt:lpstr>Wingdings 2</vt:lpstr>
      <vt:lpstr>Wingdings 3</vt:lpstr>
      <vt:lpstr>Concourse</vt:lpstr>
      <vt:lpstr>Objective 1. Students will differentiate between reliability and validity. 2.  Students will examine the influence of heredity and environment on intelligence.</vt:lpstr>
      <vt:lpstr>The g Factor</vt:lpstr>
      <vt:lpstr>Raymond Cattell </vt:lpstr>
      <vt:lpstr>Fluid Intelligence</vt:lpstr>
      <vt:lpstr>Crystallized Intelligence</vt:lpstr>
      <vt:lpstr>Standardized Tests</vt:lpstr>
      <vt:lpstr>How do you know if the test is reliable?</vt:lpstr>
      <vt:lpstr>How do you know if a test is reliable?</vt:lpstr>
      <vt:lpstr>How do you know if a test is valid?</vt:lpstr>
      <vt:lpstr>Caution!</vt:lpstr>
      <vt:lpstr>Study Tip</vt:lpstr>
      <vt:lpstr>Heredity or Environment?</vt:lpstr>
      <vt:lpstr>Arguments for Environment</vt:lpstr>
      <vt:lpstr>Self-Fulfilling Prophecy</vt:lpstr>
      <vt:lpstr>Mental Retardation</vt:lpstr>
      <vt:lpstr>Gifted</vt:lpstr>
      <vt:lpstr>Preview</vt:lpstr>
      <vt:lpstr>Exit Ticket</vt:lpstr>
    </vt:vector>
  </TitlesOfParts>
  <Company>Wicomico County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1. Students will differentiate between reliability and validity. 2.  Students will examine the influence of heredity and environment on intelligence.</dc:title>
  <dc:creator>NGUILLEM</dc:creator>
  <cp:lastModifiedBy>Bill Duck</cp:lastModifiedBy>
  <cp:revision>8</cp:revision>
  <dcterms:created xsi:type="dcterms:W3CDTF">2013-04-05T13:56:23Z</dcterms:created>
  <dcterms:modified xsi:type="dcterms:W3CDTF">2017-02-13T19:15:33Z</dcterms:modified>
</cp:coreProperties>
</file>